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61" r:id="rId4"/>
    <p:sldId id="362" r:id="rId5"/>
    <p:sldId id="441" r:id="rId6"/>
    <p:sldId id="363" r:id="rId7"/>
    <p:sldId id="364" r:id="rId8"/>
    <p:sldId id="365" r:id="rId9"/>
    <p:sldId id="391" r:id="rId10"/>
    <p:sldId id="386" r:id="rId11"/>
    <p:sldId id="368" r:id="rId12"/>
    <p:sldId id="387" r:id="rId13"/>
    <p:sldId id="407" r:id="rId14"/>
    <p:sldId id="314" r:id="rId15"/>
    <p:sldId id="370" r:id="rId16"/>
    <p:sldId id="383" r:id="rId17"/>
    <p:sldId id="392" r:id="rId18"/>
    <p:sldId id="393" r:id="rId19"/>
    <p:sldId id="394" r:id="rId20"/>
    <p:sldId id="355" r:id="rId21"/>
    <p:sldId id="390" r:id="rId22"/>
    <p:sldId id="398" r:id="rId23"/>
    <p:sldId id="366" r:id="rId24"/>
    <p:sldId id="411" r:id="rId25"/>
    <p:sldId id="412" r:id="rId26"/>
    <p:sldId id="360" r:id="rId27"/>
    <p:sldId id="413" r:id="rId28"/>
    <p:sldId id="414" r:id="rId29"/>
    <p:sldId id="415" r:id="rId30"/>
    <p:sldId id="416" r:id="rId31"/>
    <p:sldId id="417" r:id="rId32"/>
    <p:sldId id="418" r:id="rId33"/>
    <p:sldId id="410" r:id="rId34"/>
    <p:sldId id="419" r:id="rId35"/>
    <p:sldId id="420" r:id="rId36"/>
    <p:sldId id="422" r:id="rId37"/>
    <p:sldId id="421" r:id="rId38"/>
    <p:sldId id="440" r:id="rId39"/>
    <p:sldId id="431" r:id="rId40"/>
    <p:sldId id="432" r:id="rId41"/>
    <p:sldId id="436" r:id="rId42"/>
    <p:sldId id="437" r:id="rId43"/>
    <p:sldId id="43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3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5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51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76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0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7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4988-9DC7-4079-BAFD-3900EBE9910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3854-8B23-42B2-AE28-F4D77105D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 5</a:t>
            </a:r>
            <a:r>
              <a:rPr lang="en-GB" baseline="30000" dirty="0"/>
              <a:t>th</a:t>
            </a:r>
            <a:r>
              <a:rPr lang="en-GB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3436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C6A1F7-A7AF-4AC9-8289-D1EB053F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F1BD48C-84C6-4F0A-B564-C6712449E3B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items to the rounded totals.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D4C609F-E5B9-4901-9A05-E15B5ED1E41B}"/>
              </a:ext>
            </a:extLst>
          </p:cNvPr>
          <p:cNvGraphicFramePr>
            <a:graphicFrameLocks noGrp="1"/>
          </p:cNvGraphicFramePr>
          <p:nvPr/>
        </p:nvGraphicFramePr>
        <p:xfrm>
          <a:off x="8045104" y="2357200"/>
          <a:ext cx="1643118" cy="262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118">
                  <a:extLst>
                    <a:ext uri="{9D8B030D-6E8A-4147-A177-3AD203B41FA5}">
                      <a16:colId xmlns:a16="http://schemas.microsoft.com/office/drawing/2014/main" val="290851116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10874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364266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01562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7634019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£9.00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3876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4EA0C4B-1402-47F5-922F-DE7C5BA9150A}"/>
              </a:ext>
            </a:extLst>
          </p:cNvPr>
          <p:cNvGraphicFramePr>
            <a:graphicFrameLocks noGrp="1"/>
          </p:cNvGraphicFramePr>
          <p:nvPr/>
        </p:nvGraphicFramePr>
        <p:xfrm>
          <a:off x="2514043" y="1677234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468p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£1.67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2FB5329-CCC7-4EC1-BF8A-3CA77F73EF49}"/>
              </a:ext>
            </a:extLst>
          </p:cNvPr>
          <p:cNvGraphicFramePr>
            <a:graphicFrameLocks noGrp="1"/>
          </p:cNvGraphicFramePr>
          <p:nvPr/>
        </p:nvGraphicFramePr>
        <p:xfrm>
          <a:off x="2514043" y="3056619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225p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£6.89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3911B0-5D07-4CC5-9A1D-C2228DF207AC}"/>
              </a:ext>
            </a:extLst>
          </p:cNvPr>
          <p:cNvGraphicFramePr>
            <a:graphicFrameLocks noGrp="1"/>
          </p:cNvGraphicFramePr>
          <p:nvPr/>
        </p:nvGraphicFramePr>
        <p:xfrm>
          <a:off x="2502344" y="4457010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£3.44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72p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031D714-3EF2-494E-9626-D408AD2311CE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230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wants to buy a pair of shorts for £4.54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a t-shirt for £5.28.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does each amount round to?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£12.00.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change will he receive approximately?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D36B3-075E-4810-AEF9-081E992C7F23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3646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wants to buy a pair of shorts for £4.54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a t-shirt for £5.28.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does each amount round to?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£5.00 and £5.00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£12.00.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change will he receive approximately?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£12 – £10 = £2.00</a:t>
            </a:r>
            <a:endParaRPr lang="en-GB" sz="2000" b="1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11E44-E71E-46D7-BC83-F12EBBDB73CA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0619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0F5C-A6F0-4C21-850C-CE5DF437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Wednesday 6</a:t>
            </a:r>
            <a:r>
              <a:rPr lang="en-GB" baseline="30000" dirty="0"/>
              <a:t>th</a:t>
            </a:r>
            <a:r>
              <a:rPr lang="en-GB" dirty="0"/>
              <a:t> May 2020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Lo: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use rounding to estimate money</a:t>
            </a:r>
            <a:br>
              <a:rPr lang="en-GB" sz="1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using reasoning and problem – solving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96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amount could the arrow be pointing to?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14D977-F8FA-4B77-8486-45CEE977A899}"/>
              </a:ext>
            </a:extLst>
          </p:cNvPr>
          <p:cNvCxnSpPr>
            <a:cxnSpLocks/>
          </p:cNvCxnSpPr>
          <p:nvPr/>
        </p:nvCxnSpPr>
        <p:spPr>
          <a:xfrm>
            <a:off x="4078040" y="1552859"/>
            <a:ext cx="0" cy="90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ADF68F-8DBD-47DF-BCDC-9FAC041B5832}"/>
              </a:ext>
            </a:extLst>
          </p:cNvPr>
          <p:cNvSpPr txBox="1"/>
          <p:nvPr/>
        </p:nvSpPr>
        <p:spPr>
          <a:xfrm>
            <a:off x="2558269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500p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9BF72-3486-43BD-B98C-3289ED4E8AC1}"/>
              </a:ext>
            </a:extLst>
          </p:cNvPr>
          <p:cNvSpPr txBox="1"/>
          <p:nvPr/>
        </p:nvSpPr>
        <p:spPr>
          <a:xfrm>
            <a:off x="8361067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600p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253AC2-A378-47B4-B549-60E5BD176F22}"/>
              </a:ext>
            </a:extLst>
          </p:cNvPr>
          <p:cNvGrpSpPr/>
          <p:nvPr/>
        </p:nvGrpSpPr>
        <p:grpSpPr>
          <a:xfrm>
            <a:off x="3199219" y="2184270"/>
            <a:ext cx="5793565" cy="607470"/>
            <a:chOff x="506672" y="1360789"/>
            <a:chExt cx="2599200" cy="3429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8645EE-EBB7-4C60-A73D-848AF07FC076}"/>
                </a:ext>
              </a:extLst>
            </p:cNvPr>
            <p:cNvCxnSpPr>
              <a:cxnSpLocks/>
            </p:cNvCxnSpPr>
            <p:nvPr/>
          </p:nvCxnSpPr>
          <p:spPr>
            <a:xfrm>
              <a:off x="5066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C39DC7-3737-49AB-9AD8-91D2CA15C608}"/>
                </a:ext>
              </a:extLst>
            </p:cNvPr>
            <p:cNvCxnSpPr>
              <a:cxnSpLocks/>
            </p:cNvCxnSpPr>
            <p:nvPr/>
          </p:nvCxnSpPr>
          <p:spPr>
            <a:xfrm>
              <a:off x="31058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CCB4B4-36CF-4C8F-8018-15C02424C569}"/>
                </a:ext>
              </a:extLst>
            </p:cNvPr>
            <p:cNvCxnSpPr/>
            <p:nvPr/>
          </p:nvCxnSpPr>
          <p:spPr>
            <a:xfrm>
              <a:off x="506672" y="1532239"/>
              <a:ext cx="2599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553929-09BA-4B1C-93BA-98BD8B87BF53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amount could the arrow be pointing to?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arrow is pointing to less than a quarter of the way along the number line, so the amount must be less than…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426E1-14D5-430A-B396-B271D67B4DBC}"/>
              </a:ext>
            </a:extLst>
          </p:cNvPr>
          <p:cNvCxnSpPr>
            <a:cxnSpLocks/>
          </p:cNvCxnSpPr>
          <p:nvPr/>
        </p:nvCxnSpPr>
        <p:spPr>
          <a:xfrm>
            <a:off x="4078040" y="1552859"/>
            <a:ext cx="0" cy="90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F38CD8-1A45-4C65-A812-9EF8A5EB5160}"/>
              </a:ext>
            </a:extLst>
          </p:cNvPr>
          <p:cNvSpPr txBox="1"/>
          <p:nvPr/>
        </p:nvSpPr>
        <p:spPr>
          <a:xfrm>
            <a:off x="2558269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500p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5D1D4-74F6-4E08-BB9F-BB970DA57A0A}"/>
              </a:ext>
            </a:extLst>
          </p:cNvPr>
          <p:cNvSpPr txBox="1"/>
          <p:nvPr/>
        </p:nvSpPr>
        <p:spPr>
          <a:xfrm>
            <a:off x="8361067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600p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DE0F68-F3AC-4D58-83C3-7138209A850C}"/>
              </a:ext>
            </a:extLst>
          </p:cNvPr>
          <p:cNvGrpSpPr/>
          <p:nvPr/>
        </p:nvGrpSpPr>
        <p:grpSpPr>
          <a:xfrm>
            <a:off x="3199219" y="2184270"/>
            <a:ext cx="5793565" cy="607470"/>
            <a:chOff x="506672" y="1360789"/>
            <a:chExt cx="2599200" cy="3429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51AD39-070C-4A19-9E73-CD055FBEDB3A}"/>
                </a:ext>
              </a:extLst>
            </p:cNvPr>
            <p:cNvCxnSpPr>
              <a:cxnSpLocks/>
            </p:cNvCxnSpPr>
            <p:nvPr/>
          </p:nvCxnSpPr>
          <p:spPr>
            <a:xfrm>
              <a:off x="5066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E1289F-CED1-4524-9507-FD7749AB527F}"/>
                </a:ext>
              </a:extLst>
            </p:cNvPr>
            <p:cNvCxnSpPr>
              <a:cxnSpLocks/>
            </p:cNvCxnSpPr>
            <p:nvPr/>
          </p:nvCxnSpPr>
          <p:spPr>
            <a:xfrm>
              <a:off x="31058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4ECC9F-7C65-4A63-9072-87682D0EECDF}"/>
                </a:ext>
              </a:extLst>
            </p:cNvPr>
            <p:cNvCxnSpPr/>
            <p:nvPr/>
          </p:nvCxnSpPr>
          <p:spPr>
            <a:xfrm>
              <a:off x="506672" y="1532239"/>
              <a:ext cx="2599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F651F9-8144-453E-9586-BC01C54E12B9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2575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amount could the arrow be pointing to?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arrow is pointing to less than a quarter of the way along the number line, so the amount must be less than 525p or £5.25. The price could be between £5.10 or 510p and £5.20 or 520p.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4F2E31-18D2-4177-9D17-79C1133A737A}"/>
              </a:ext>
            </a:extLst>
          </p:cNvPr>
          <p:cNvCxnSpPr>
            <a:cxnSpLocks/>
          </p:cNvCxnSpPr>
          <p:nvPr/>
        </p:nvCxnSpPr>
        <p:spPr>
          <a:xfrm>
            <a:off x="4078040" y="1552859"/>
            <a:ext cx="0" cy="90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C948A2-CDDD-482A-9559-5AD5741E7D04}"/>
              </a:ext>
            </a:extLst>
          </p:cNvPr>
          <p:cNvSpPr txBox="1"/>
          <p:nvPr/>
        </p:nvSpPr>
        <p:spPr>
          <a:xfrm>
            <a:off x="2558269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500p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777FA-CF1F-4A83-A5D2-BE09C907F8C3}"/>
              </a:ext>
            </a:extLst>
          </p:cNvPr>
          <p:cNvSpPr txBox="1"/>
          <p:nvPr/>
        </p:nvSpPr>
        <p:spPr>
          <a:xfrm>
            <a:off x="8361067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600p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27C878-3034-4E03-AC0C-67D6AEE37E9A}"/>
              </a:ext>
            </a:extLst>
          </p:cNvPr>
          <p:cNvGrpSpPr/>
          <p:nvPr/>
        </p:nvGrpSpPr>
        <p:grpSpPr>
          <a:xfrm>
            <a:off x="3199219" y="2184270"/>
            <a:ext cx="5793565" cy="607470"/>
            <a:chOff x="506672" y="1360789"/>
            <a:chExt cx="2599200" cy="3429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AF055B-6CFB-4238-8A73-7EC0FF9DA9D5}"/>
                </a:ext>
              </a:extLst>
            </p:cNvPr>
            <p:cNvCxnSpPr>
              <a:cxnSpLocks/>
            </p:cNvCxnSpPr>
            <p:nvPr/>
          </p:nvCxnSpPr>
          <p:spPr>
            <a:xfrm>
              <a:off x="5066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F99BE-F1FE-48FD-88C4-1D08EB7AEA71}"/>
                </a:ext>
              </a:extLst>
            </p:cNvPr>
            <p:cNvCxnSpPr>
              <a:cxnSpLocks/>
            </p:cNvCxnSpPr>
            <p:nvPr/>
          </p:nvCxnSpPr>
          <p:spPr>
            <a:xfrm>
              <a:off x="31058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0450FD-68D0-4BEA-B14A-1593A5D2502C}"/>
                </a:ext>
              </a:extLst>
            </p:cNvPr>
            <p:cNvCxnSpPr/>
            <p:nvPr/>
          </p:nvCxnSpPr>
          <p:spPr>
            <a:xfrm>
              <a:off x="506672" y="1532239"/>
              <a:ext cx="2599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5879F6-08B8-4886-B67B-7A9062A7501A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0940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B3C82-54DE-4CA4-96EC-565DFC63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E974D-DE94-4117-B642-9BA32ED312BD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Cleo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 you agree? Explain why.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AE5B042-2E18-4888-A965-C119C04F52C4}"/>
              </a:ext>
            </a:extLst>
          </p:cNvPr>
          <p:cNvSpPr/>
          <p:nvPr/>
        </p:nvSpPr>
        <p:spPr>
          <a:xfrm>
            <a:off x="4467097" y="3285801"/>
            <a:ext cx="2645682" cy="1150100"/>
          </a:xfrm>
          <a:prstGeom prst="wedgeRoundRectCallout">
            <a:avLst>
              <a:gd name="adj1" fmla="val -58750"/>
              <a:gd name="adj2" fmla="val 102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amount rounds to £3.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61C77C-AB05-4026-8B42-FD0708055C9C}"/>
              </a:ext>
            </a:extLst>
          </p:cNvPr>
          <p:cNvSpPr txBox="1"/>
          <p:nvPr/>
        </p:nvSpPr>
        <p:spPr>
          <a:xfrm>
            <a:off x="3269958" y="1609712"/>
            <a:ext cx="187918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£2.32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71D94-57A1-4135-A75D-203F0D189C24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9310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B3C82-54DE-4CA4-96EC-565DFC63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E974D-DE94-4117-B642-9BA32ED312BD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Cleo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 you agree? Explain why.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disagree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AE5B042-2E18-4888-A965-C119C04F52C4}"/>
              </a:ext>
            </a:extLst>
          </p:cNvPr>
          <p:cNvSpPr/>
          <p:nvPr/>
        </p:nvSpPr>
        <p:spPr>
          <a:xfrm>
            <a:off x="4467097" y="3285801"/>
            <a:ext cx="2645682" cy="1150100"/>
          </a:xfrm>
          <a:prstGeom prst="wedgeRoundRectCallout">
            <a:avLst>
              <a:gd name="adj1" fmla="val -58750"/>
              <a:gd name="adj2" fmla="val 102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amount rounds to £3.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61C77C-AB05-4026-8B42-FD0708055C9C}"/>
              </a:ext>
            </a:extLst>
          </p:cNvPr>
          <p:cNvSpPr txBox="1"/>
          <p:nvPr/>
        </p:nvSpPr>
        <p:spPr>
          <a:xfrm>
            <a:off x="3269958" y="1609712"/>
            <a:ext cx="187918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£2.32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952FE-C8FE-4D13-A937-30571D748918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6044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B3C82-54DE-4CA4-96EC-565DFC63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E974D-DE94-4117-B642-9BA32ED312BD}"/>
              </a:ext>
            </a:extLst>
          </p:cNvPr>
          <p:cNvSpPr/>
          <p:nvPr/>
        </p:nvSpPr>
        <p:spPr>
          <a:xfrm>
            <a:off x="1789177" y="273128"/>
            <a:ext cx="8603521" cy="60644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Cleo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 you agree? Explain why.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disagree because any amount less than £2.50 rounds down to £2.00. £2.32 is less than £2.50 and is nearer to £2.00 than £3.00.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AE5B042-2E18-4888-A965-C119C04F52C4}"/>
              </a:ext>
            </a:extLst>
          </p:cNvPr>
          <p:cNvSpPr/>
          <p:nvPr/>
        </p:nvSpPr>
        <p:spPr>
          <a:xfrm>
            <a:off x="4467097" y="3285801"/>
            <a:ext cx="2645682" cy="1150100"/>
          </a:xfrm>
          <a:prstGeom prst="wedgeRoundRectCallout">
            <a:avLst>
              <a:gd name="adj1" fmla="val -58750"/>
              <a:gd name="adj2" fmla="val 102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amount rounds to £3.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61C77C-AB05-4026-8B42-FD0708055C9C}"/>
              </a:ext>
            </a:extLst>
          </p:cNvPr>
          <p:cNvSpPr txBox="1"/>
          <p:nvPr/>
        </p:nvSpPr>
        <p:spPr>
          <a:xfrm>
            <a:off x="3269958" y="1609712"/>
            <a:ext cx="187918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£2.32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253A2-B261-4A0F-B2B8-781F1A6DCDBE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25746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5.05.20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use rounding to estimate money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Kaylum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these digit cards: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all the amounts he can make which round to 500p.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D503A-9AF6-4879-BA72-4B235ADC3B98}"/>
              </a:ext>
            </a:extLst>
          </p:cNvPr>
          <p:cNvGrpSpPr/>
          <p:nvPr/>
        </p:nvGrpSpPr>
        <p:grpSpPr>
          <a:xfrm>
            <a:off x="3814507" y="2063592"/>
            <a:ext cx="4562986" cy="1403234"/>
            <a:chOff x="309043" y="6936529"/>
            <a:chExt cx="2341533" cy="7200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19925F-767A-462C-8FBF-CC5E796BB357}"/>
                </a:ext>
              </a:extLst>
            </p:cNvPr>
            <p:cNvGrpSpPr/>
            <p:nvPr/>
          </p:nvGrpSpPr>
          <p:grpSpPr>
            <a:xfrm>
              <a:off x="920912" y="6936529"/>
              <a:ext cx="1729664" cy="720080"/>
              <a:chOff x="823792" y="6936529"/>
              <a:chExt cx="1729664" cy="72008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0557C07-DEB3-4036-8DDB-402293114860}"/>
                  </a:ext>
                </a:extLst>
              </p:cNvPr>
              <p:cNvSpPr/>
              <p:nvPr/>
            </p:nvSpPr>
            <p:spPr>
              <a:xfrm>
                <a:off x="823792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F24D65C-8DC3-48B3-B6C4-A5170DFA2116}"/>
                  </a:ext>
                </a:extLst>
              </p:cNvPr>
              <p:cNvSpPr/>
              <p:nvPr/>
            </p:nvSpPr>
            <p:spPr>
              <a:xfrm>
                <a:off x="1435661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39E0256-5B7F-4A28-ABF5-32E50AE3A954}"/>
                  </a:ext>
                </a:extLst>
              </p:cNvPr>
              <p:cNvSpPr/>
              <p:nvPr/>
            </p:nvSpPr>
            <p:spPr>
              <a:xfrm>
                <a:off x="2047530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F2DF2C7-53CE-4E6A-B110-F5FAD0053E21}"/>
                </a:ext>
              </a:extLst>
            </p:cNvPr>
            <p:cNvSpPr/>
            <p:nvPr/>
          </p:nvSpPr>
          <p:spPr>
            <a:xfrm>
              <a:off x="309043" y="6936529"/>
              <a:ext cx="505926" cy="7200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8F18BD-3C0F-47C4-950C-CA4867FABBD6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Kaylum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these digit cards: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all the amounts he can make which round to 500p.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491p      514p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495p      519p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451p      541p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459p      549p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D503A-9AF6-4879-BA72-4B235ADC3B98}"/>
              </a:ext>
            </a:extLst>
          </p:cNvPr>
          <p:cNvGrpSpPr/>
          <p:nvPr/>
        </p:nvGrpSpPr>
        <p:grpSpPr>
          <a:xfrm>
            <a:off x="3814507" y="2063592"/>
            <a:ext cx="4562986" cy="1403234"/>
            <a:chOff x="309043" y="6936529"/>
            <a:chExt cx="2341533" cy="7200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19925F-767A-462C-8FBF-CC5E796BB357}"/>
                </a:ext>
              </a:extLst>
            </p:cNvPr>
            <p:cNvGrpSpPr/>
            <p:nvPr/>
          </p:nvGrpSpPr>
          <p:grpSpPr>
            <a:xfrm>
              <a:off x="920912" y="6936529"/>
              <a:ext cx="1729664" cy="720080"/>
              <a:chOff x="823792" y="6936529"/>
              <a:chExt cx="1729664" cy="72008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0557C07-DEB3-4036-8DDB-402293114860}"/>
                  </a:ext>
                </a:extLst>
              </p:cNvPr>
              <p:cNvSpPr/>
              <p:nvPr/>
            </p:nvSpPr>
            <p:spPr>
              <a:xfrm>
                <a:off x="823792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F24D65C-8DC3-48B3-B6C4-A5170DFA2116}"/>
                  </a:ext>
                </a:extLst>
              </p:cNvPr>
              <p:cNvSpPr/>
              <p:nvPr/>
            </p:nvSpPr>
            <p:spPr>
              <a:xfrm>
                <a:off x="1435661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39E0256-5B7F-4A28-ABF5-32E50AE3A954}"/>
                  </a:ext>
                </a:extLst>
              </p:cNvPr>
              <p:cNvSpPr/>
              <p:nvPr/>
            </p:nvSpPr>
            <p:spPr>
              <a:xfrm>
                <a:off x="2047530" y="6936529"/>
                <a:ext cx="505926" cy="72008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F2DF2C7-53CE-4E6A-B110-F5FAD0053E21}"/>
                </a:ext>
              </a:extLst>
            </p:cNvPr>
            <p:cNvSpPr/>
            <p:nvPr/>
          </p:nvSpPr>
          <p:spPr>
            <a:xfrm>
              <a:off x="309043" y="6936529"/>
              <a:ext cx="505926" cy="7200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249E846-140D-4907-8211-6CE8608E5284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2078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26A7-C41F-4128-9AC6-A8B3DE81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25" y="2518299"/>
            <a:ext cx="8596668" cy="1320800"/>
          </a:xfrm>
        </p:spPr>
        <p:txBody>
          <a:bodyPr/>
          <a:lstStyle/>
          <a:p>
            <a:r>
              <a:rPr lang="en-GB" dirty="0"/>
              <a:t>Thursday 7</a:t>
            </a:r>
            <a:r>
              <a:rPr lang="en-GB" baseline="30000" dirty="0"/>
              <a:t>th</a:t>
            </a:r>
            <a:r>
              <a:rPr lang="en-GB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318458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 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add money</a:t>
            </a: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CCB6BC-8996-447C-A294-72B9FE18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0EACAA-9858-4AB8-AC2D-58CA0D0A5BC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different ways can you make a total of £4 and 50p using the following coins?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2F005-D6AC-49FE-984A-C2D87E6E26E5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136790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CCB6BC-8996-447C-A294-72B9FE18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0EACAA-9858-4AB8-AC2D-58CA0D0A5BC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different ways can you make a total of £4 and 50p using the following coins?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answers include:</a:t>
            </a:r>
          </a:p>
          <a:p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£2, £2 and 50p; £2, £1, £1 and 50p; £2, £1, 50p, 50p, 50p;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coin, 50p, 50p, 50p, 50p, 20p, 10p, 10p, 10p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E3494-56A6-40CB-9C6F-A29225F449E7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1892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addition represented on this number line.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C31D58-ED7D-4FC1-964A-98E3AC530255}"/>
              </a:ext>
            </a:extLst>
          </p:cNvPr>
          <p:cNvGraphicFramePr>
            <a:graphicFrameLocks noGrp="1"/>
          </p:cNvGraphicFramePr>
          <p:nvPr/>
        </p:nvGraphicFramePr>
        <p:xfrm>
          <a:off x="4389168" y="1660589"/>
          <a:ext cx="3413667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5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563905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563905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£4 and 20p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74027C9-270D-47C1-9E6A-857EE0E69F54}"/>
              </a:ext>
            </a:extLst>
          </p:cNvPr>
          <p:cNvGrpSpPr/>
          <p:nvPr/>
        </p:nvGrpSpPr>
        <p:grpSpPr>
          <a:xfrm>
            <a:off x="2853033" y="3147913"/>
            <a:ext cx="5938823" cy="1737053"/>
            <a:chOff x="2839051" y="3399580"/>
            <a:chExt cx="1972030" cy="6105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3884D7-B62A-462D-9E7B-72940B3CB3F3}"/>
                </a:ext>
              </a:extLst>
            </p:cNvPr>
            <p:cNvSpPr txBox="1"/>
            <p:nvPr/>
          </p:nvSpPr>
          <p:spPr>
            <a:xfrm>
              <a:off x="2839051" y="3749147"/>
              <a:ext cx="495649" cy="24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£4 and 20p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41B871-91B0-4CF0-BB92-94C1FC23D6D1}"/>
                </a:ext>
              </a:extLst>
            </p:cNvPr>
            <p:cNvCxnSpPr>
              <a:cxnSpLocks/>
            </p:cNvCxnSpPr>
            <p:nvPr/>
          </p:nvCxnSpPr>
          <p:spPr>
            <a:xfrm>
              <a:off x="2904282" y="3730025"/>
              <a:ext cx="18394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9C756-FF64-40B7-8554-4A4246C108A4}"/>
                </a:ext>
              </a:extLst>
            </p:cNvPr>
            <p:cNvSpPr txBox="1"/>
            <p:nvPr/>
          </p:nvSpPr>
          <p:spPr>
            <a:xfrm>
              <a:off x="3160816" y="3536699"/>
              <a:ext cx="404278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80p</a:t>
              </a: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E0565354-6FF4-4B16-81A0-D0555415CCAB}"/>
                </a:ext>
              </a:extLst>
            </p:cNvPr>
            <p:cNvSpPr/>
            <p:nvPr/>
          </p:nvSpPr>
          <p:spPr>
            <a:xfrm>
              <a:off x="3623247" y="3399580"/>
              <a:ext cx="1120441" cy="307011"/>
            </a:xfrm>
            <a:prstGeom prst="curvedDownArrow">
              <a:avLst>
                <a:gd name="adj1" fmla="val 0"/>
                <a:gd name="adj2" fmla="val 20420"/>
                <a:gd name="adj3" fmla="val 20388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095FF-CB58-456E-8D57-576BC44CBFC4}"/>
                </a:ext>
              </a:extLst>
            </p:cNvPr>
            <p:cNvSpPr txBox="1"/>
            <p:nvPr/>
          </p:nvSpPr>
          <p:spPr>
            <a:xfrm>
              <a:off x="3489408" y="3749147"/>
              <a:ext cx="322524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B14B3-7AC8-4108-85D0-8C17D010D668}"/>
                </a:ext>
              </a:extLst>
            </p:cNvPr>
            <p:cNvSpPr txBox="1"/>
            <p:nvPr/>
          </p:nvSpPr>
          <p:spPr>
            <a:xfrm>
              <a:off x="3956410" y="3536699"/>
              <a:ext cx="782587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5p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85AA16-FB01-42D2-A9C6-67960A726825}"/>
                </a:ext>
              </a:extLst>
            </p:cNvPr>
            <p:cNvSpPr/>
            <p:nvPr/>
          </p:nvSpPr>
          <p:spPr>
            <a:xfrm>
              <a:off x="4572000" y="3757079"/>
              <a:ext cx="239081" cy="25308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86598209-25D3-4617-9AA0-56B136A14EDB}"/>
                </a:ext>
              </a:extLst>
            </p:cNvPr>
            <p:cNvSpPr/>
            <p:nvPr/>
          </p:nvSpPr>
          <p:spPr>
            <a:xfrm>
              <a:off x="2916401" y="3483737"/>
              <a:ext cx="706845" cy="222854"/>
            </a:xfrm>
            <a:prstGeom prst="curvedDownArrow">
              <a:avLst>
                <a:gd name="adj1" fmla="val 0"/>
                <a:gd name="adj2" fmla="val 20420"/>
                <a:gd name="adj3" fmla="val 20388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1DD153F-0957-453B-82A7-E0502EED2CD1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addition represented on this number line.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C31D58-ED7D-4FC1-964A-98E3AC530255}"/>
              </a:ext>
            </a:extLst>
          </p:cNvPr>
          <p:cNvGraphicFramePr>
            <a:graphicFrameLocks noGrp="1"/>
          </p:cNvGraphicFramePr>
          <p:nvPr/>
        </p:nvGraphicFramePr>
        <p:xfrm>
          <a:off x="4389168" y="1660589"/>
          <a:ext cx="3413667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5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563905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563905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£4 and 20p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 and 85p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£8 and 5p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74027C9-270D-47C1-9E6A-857EE0E69F54}"/>
              </a:ext>
            </a:extLst>
          </p:cNvPr>
          <p:cNvGrpSpPr/>
          <p:nvPr/>
        </p:nvGrpSpPr>
        <p:grpSpPr>
          <a:xfrm>
            <a:off x="2853033" y="3147913"/>
            <a:ext cx="5938823" cy="1737053"/>
            <a:chOff x="2839051" y="3399580"/>
            <a:chExt cx="1972030" cy="6105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3884D7-B62A-462D-9E7B-72940B3CB3F3}"/>
                </a:ext>
              </a:extLst>
            </p:cNvPr>
            <p:cNvSpPr txBox="1"/>
            <p:nvPr/>
          </p:nvSpPr>
          <p:spPr>
            <a:xfrm>
              <a:off x="2839051" y="3749147"/>
              <a:ext cx="495649" cy="24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£4 and 20p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41B871-91B0-4CF0-BB92-94C1FC23D6D1}"/>
                </a:ext>
              </a:extLst>
            </p:cNvPr>
            <p:cNvCxnSpPr>
              <a:cxnSpLocks/>
            </p:cNvCxnSpPr>
            <p:nvPr/>
          </p:nvCxnSpPr>
          <p:spPr>
            <a:xfrm>
              <a:off x="2904282" y="3730025"/>
              <a:ext cx="18394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9C756-FF64-40B7-8554-4A4246C108A4}"/>
                </a:ext>
              </a:extLst>
            </p:cNvPr>
            <p:cNvSpPr txBox="1"/>
            <p:nvPr/>
          </p:nvSpPr>
          <p:spPr>
            <a:xfrm>
              <a:off x="3160816" y="3536699"/>
              <a:ext cx="404278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80p</a:t>
              </a: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E0565354-6FF4-4B16-81A0-D0555415CCAB}"/>
                </a:ext>
              </a:extLst>
            </p:cNvPr>
            <p:cNvSpPr/>
            <p:nvPr/>
          </p:nvSpPr>
          <p:spPr>
            <a:xfrm>
              <a:off x="3623247" y="3399580"/>
              <a:ext cx="1120441" cy="307011"/>
            </a:xfrm>
            <a:prstGeom prst="curvedDownArrow">
              <a:avLst>
                <a:gd name="adj1" fmla="val 0"/>
                <a:gd name="adj2" fmla="val 20420"/>
                <a:gd name="adj3" fmla="val 20388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095FF-CB58-456E-8D57-576BC44CBFC4}"/>
                </a:ext>
              </a:extLst>
            </p:cNvPr>
            <p:cNvSpPr txBox="1"/>
            <p:nvPr/>
          </p:nvSpPr>
          <p:spPr>
            <a:xfrm>
              <a:off x="3489408" y="3749147"/>
              <a:ext cx="322524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B14B3-7AC8-4108-85D0-8C17D010D668}"/>
                </a:ext>
              </a:extLst>
            </p:cNvPr>
            <p:cNvSpPr txBox="1"/>
            <p:nvPr/>
          </p:nvSpPr>
          <p:spPr>
            <a:xfrm>
              <a:off x="3956410" y="3536699"/>
              <a:ext cx="782587" cy="14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5p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85AA16-FB01-42D2-A9C6-67960A726825}"/>
                </a:ext>
              </a:extLst>
            </p:cNvPr>
            <p:cNvSpPr/>
            <p:nvPr/>
          </p:nvSpPr>
          <p:spPr>
            <a:xfrm>
              <a:off x="4572000" y="3757079"/>
              <a:ext cx="239081" cy="25308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£8 and 5p</a:t>
              </a:r>
              <a:endParaRPr lang="en-GB" sz="1600" dirty="0"/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86598209-25D3-4617-9AA0-56B136A14EDB}"/>
                </a:ext>
              </a:extLst>
            </p:cNvPr>
            <p:cNvSpPr/>
            <p:nvPr/>
          </p:nvSpPr>
          <p:spPr>
            <a:xfrm>
              <a:off x="2916401" y="3483737"/>
              <a:ext cx="706845" cy="222854"/>
            </a:xfrm>
            <a:prstGeom prst="curvedDownArrow">
              <a:avLst>
                <a:gd name="adj1" fmla="val 0"/>
                <a:gd name="adj2" fmla="val 20420"/>
                <a:gd name="adj3" fmla="val 20388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0CC795-7D57-4EEC-89E3-834BC40C60E9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9392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9EEF7-0092-425B-A63A-81D791D5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6E24E8-C8FC-477B-BB65-104ED226D0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Jilani had this much money.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 friend gave him £6 and 70p more. 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have altogether?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CDC70-38E7-461F-80EA-B2AA150D90D5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1032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9EEF7-0092-425B-A63A-81D791D5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6E24E8-C8FC-477B-BB65-104ED226D0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Jilani had this much money.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 friend gave him £6 and 70p more. 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have altogether?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£8 and 30p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76951-BF46-4310-BB15-928469294674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0763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each number to the nearest 100 and match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to the number line.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A64BA-2953-496C-9741-5417B38FA55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149224"/>
          <a:ext cx="8229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8302876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5908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4903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2105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232287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8493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2263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0986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116322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338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CDB5533-C676-4849-8AC1-7D69A2AE8216}"/>
              </a:ext>
            </a:extLst>
          </p:cNvPr>
          <p:cNvSpPr txBox="1"/>
          <p:nvPr/>
        </p:nvSpPr>
        <p:spPr>
          <a:xfrm>
            <a:off x="3843325" y="4600817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164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4F91AA-B1BC-4101-87BB-7CA7E070C15C}"/>
              </a:ext>
            </a:extLst>
          </p:cNvPr>
          <p:cNvSpPr txBox="1"/>
          <p:nvPr/>
        </p:nvSpPr>
        <p:spPr>
          <a:xfrm>
            <a:off x="5115534" y="215808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386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61116-A582-44A2-831A-AD71CFE3D25A}"/>
              </a:ext>
            </a:extLst>
          </p:cNvPr>
          <p:cNvSpPr txBox="1"/>
          <p:nvPr/>
        </p:nvSpPr>
        <p:spPr>
          <a:xfrm>
            <a:off x="5401727" y="5156929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548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32EF4-AADC-4854-990D-819FB7A34396}"/>
              </a:ext>
            </a:extLst>
          </p:cNvPr>
          <p:cNvSpPr txBox="1"/>
          <p:nvPr/>
        </p:nvSpPr>
        <p:spPr>
          <a:xfrm>
            <a:off x="2189151" y="509949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270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628AE-9BFA-475E-8C45-8F178790B711}"/>
              </a:ext>
            </a:extLst>
          </p:cNvPr>
          <p:cNvSpPr txBox="1"/>
          <p:nvPr/>
        </p:nvSpPr>
        <p:spPr>
          <a:xfrm>
            <a:off x="8892361" y="1974978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575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65F4A-109E-493C-BBEC-12BB95FE255A}"/>
              </a:ext>
            </a:extLst>
          </p:cNvPr>
          <p:cNvSpPr txBox="1"/>
          <p:nvPr/>
        </p:nvSpPr>
        <p:spPr>
          <a:xfrm>
            <a:off x="8892361" y="5156928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655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94A09-704F-4ED2-8996-A7DFC23A2484}"/>
              </a:ext>
            </a:extLst>
          </p:cNvPr>
          <p:cNvSpPr txBox="1"/>
          <p:nvPr/>
        </p:nvSpPr>
        <p:spPr>
          <a:xfrm>
            <a:off x="7135469" y="470017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849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E929B0-C7FC-40E6-83C3-65CFA24A1460}"/>
              </a:ext>
            </a:extLst>
          </p:cNvPr>
          <p:cNvSpPr txBox="1"/>
          <p:nvPr/>
        </p:nvSpPr>
        <p:spPr>
          <a:xfrm>
            <a:off x="7263881" y="179419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851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5C430-1204-4532-8F80-4577CD8CDCDD}"/>
              </a:ext>
            </a:extLst>
          </p:cNvPr>
          <p:cNvSpPr txBox="1"/>
          <p:nvPr/>
        </p:nvSpPr>
        <p:spPr>
          <a:xfrm>
            <a:off x="2783151" y="1974977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126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0C987-17EA-40BA-BFAC-44FE8FDE93DF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06538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85394-5806-4E14-A00E-5B214A06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8EAAE2-CB8B-46AF-96F9-F2BB4CF075F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total amount of money in these two purses.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7C780-15CC-41FE-99C6-F24DB679A4A8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76902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85394-5806-4E14-A00E-5B214A06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8EAAE2-CB8B-46AF-96F9-F2BB4CF075F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total amount of money in these two purses.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calculation.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 and 75p + £1 and 50p = £5 and 25p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61CF3-D558-46AF-8B69-5A821572148F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60483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this sum.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CF8823-8FB4-49E2-977B-9AA996B4F212}"/>
              </a:ext>
            </a:extLst>
          </p:cNvPr>
          <p:cNvGraphicFramePr>
            <a:graphicFrameLocks noGrp="1"/>
          </p:cNvGraphicFramePr>
          <p:nvPr/>
        </p:nvGraphicFramePr>
        <p:xfrm>
          <a:off x="2353176" y="1905449"/>
          <a:ext cx="7485651" cy="120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75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204555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1204555"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£2 and 85p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435p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F897EE-6D3B-4770-9FCC-E94A2617CD3A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75617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this sum.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CF8823-8FB4-49E2-977B-9AA996B4F212}"/>
              </a:ext>
            </a:extLst>
          </p:cNvPr>
          <p:cNvGraphicFramePr>
            <a:graphicFrameLocks noGrp="1"/>
          </p:cNvGraphicFramePr>
          <p:nvPr/>
        </p:nvGraphicFramePr>
        <p:xfrm>
          <a:off x="2353176" y="1905449"/>
          <a:ext cx="7485651" cy="120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75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118511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204555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1204555"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£2 and 85p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435p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 and 20p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C83AFA-3B3A-46A3-8AE8-96802E9E4830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6992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9B8593-5326-45E6-AA0B-A99D8F29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16ACF-2B46-41DD-B94D-D0B122C9C9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73CF64-13C5-49D4-A2B5-0E57AAEE8303}"/>
              </a:ext>
            </a:extLst>
          </p:cNvPr>
          <p:cNvGraphicFramePr>
            <a:graphicFrameLocks noGrp="1"/>
          </p:cNvGraphicFramePr>
          <p:nvPr/>
        </p:nvGraphicFramePr>
        <p:xfrm>
          <a:off x="2210378" y="2055539"/>
          <a:ext cx="7771247" cy="1890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479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936295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2340737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936295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404441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18902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£2 and 90p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 and 50p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DECF0B-E364-4EEF-A5CC-140D76E162AD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92842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9B8593-5326-45E6-AA0B-A99D8F29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16ACF-2B46-41DD-B94D-D0B122C9C9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73CF64-13C5-49D4-A2B5-0E57AAEE8303}"/>
              </a:ext>
            </a:extLst>
          </p:cNvPr>
          <p:cNvGraphicFramePr>
            <a:graphicFrameLocks noGrp="1"/>
          </p:cNvGraphicFramePr>
          <p:nvPr/>
        </p:nvGraphicFramePr>
        <p:xfrm>
          <a:off x="2210378" y="2055539"/>
          <a:ext cx="7771247" cy="1890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479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936295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2340737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936295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404441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18902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£2 and 90p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 and 50p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38C7A0-D019-4DA6-B45D-4D7D946CC42E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59542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43C4-5A43-457D-BCA0-F7799C011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575" y="2417443"/>
            <a:ext cx="7766936" cy="1646302"/>
          </a:xfrm>
        </p:spPr>
        <p:txBody>
          <a:bodyPr/>
          <a:lstStyle/>
          <a:p>
            <a:pPr algn="l"/>
            <a:br>
              <a:rPr lang="en-GB" dirty="0"/>
            </a:br>
            <a:br>
              <a:rPr lang="en-GB" dirty="0"/>
            </a:br>
            <a:r>
              <a:rPr lang="en-GB" dirty="0"/>
              <a:t>Friday 8th May 2020</a:t>
            </a:r>
            <a:br>
              <a:rPr lang="en-GB" dirty="0"/>
            </a:b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add money using reasoning and problem-solving 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1902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F2F3DA-2C96-4407-BF42-37FA3F76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86" y="145118"/>
            <a:ext cx="8907028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7D213F-951F-4451-9651-933F278E2E17}"/>
              </a:ext>
            </a:extLst>
          </p:cNvPr>
          <p:cNvSpPr/>
          <p:nvPr/>
        </p:nvSpPr>
        <p:spPr>
          <a:xfrm>
            <a:off x="180769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2 amounts to make a total less than £5.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all the possibilities.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59C56-5242-45A3-87B0-A07CB0574230}"/>
              </a:ext>
            </a:extLst>
          </p:cNvPr>
          <p:cNvSpPr txBox="1"/>
          <p:nvPr/>
        </p:nvSpPr>
        <p:spPr>
          <a:xfrm>
            <a:off x="3643584" y="1469086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85p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506DF8-6625-485A-8281-D12D6B3B51BA}"/>
              </a:ext>
            </a:extLst>
          </p:cNvPr>
          <p:cNvSpPr txBox="1"/>
          <p:nvPr/>
        </p:nvSpPr>
        <p:spPr>
          <a:xfrm>
            <a:off x="3643582" y="259454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9C5A8-45F1-4639-8CA3-F04AE08A5F35}"/>
              </a:ext>
            </a:extLst>
          </p:cNvPr>
          <p:cNvSpPr txBox="1"/>
          <p:nvPr/>
        </p:nvSpPr>
        <p:spPr>
          <a:xfrm>
            <a:off x="3643582" y="385091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B0AF00-75FE-4E8F-905B-79AC9F68FF2A}"/>
              </a:ext>
            </a:extLst>
          </p:cNvPr>
          <p:cNvSpPr txBox="1"/>
          <p:nvPr/>
        </p:nvSpPr>
        <p:spPr>
          <a:xfrm>
            <a:off x="6058426" y="1446386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80p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7D0B7-DAEA-4263-88F4-90FFCFA84AF1}"/>
              </a:ext>
            </a:extLst>
          </p:cNvPr>
          <p:cNvSpPr txBox="1"/>
          <p:nvPr/>
        </p:nvSpPr>
        <p:spPr>
          <a:xfrm>
            <a:off x="6058423" y="257184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pounds and five pence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D0145-FD7A-4A31-AFB0-2AB924873D06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16863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F2F3DA-2C96-4407-BF42-37FA3F76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86" y="145118"/>
            <a:ext cx="8907028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7D213F-951F-4451-9651-933F278E2E17}"/>
              </a:ext>
            </a:extLst>
          </p:cNvPr>
          <p:cNvSpPr/>
          <p:nvPr/>
        </p:nvSpPr>
        <p:spPr>
          <a:xfrm>
            <a:off x="180769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2 amounts to make a total less than £5.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all the possibilities.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 and 85p + 270p = £4 and 55p;  £1 and 85p + 15p = £2;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270p + 15p = £2 and 85p; £4 and 5p + 15p = £4 and 20p;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15p + £4 and 30p = £4 and 45p;  £3 and 80p + 15p = £3 and 95p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59C56-5242-45A3-87B0-A07CB0574230}"/>
              </a:ext>
            </a:extLst>
          </p:cNvPr>
          <p:cNvSpPr txBox="1"/>
          <p:nvPr/>
        </p:nvSpPr>
        <p:spPr>
          <a:xfrm>
            <a:off x="3643584" y="1469086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85p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506DF8-6625-485A-8281-D12D6B3B51BA}"/>
              </a:ext>
            </a:extLst>
          </p:cNvPr>
          <p:cNvSpPr txBox="1"/>
          <p:nvPr/>
        </p:nvSpPr>
        <p:spPr>
          <a:xfrm>
            <a:off x="3643582" y="259454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9C5A8-45F1-4639-8CA3-F04AE08A5F35}"/>
              </a:ext>
            </a:extLst>
          </p:cNvPr>
          <p:cNvSpPr txBox="1"/>
          <p:nvPr/>
        </p:nvSpPr>
        <p:spPr>
          <a:xfrm>
            <a:off x="3643582" y="385091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B0AF00-75FE-4E8F-905B-79AC9F68FF2A}"/>
              </a:ext>
            </a:extLst>
          </p:cNvPr>
          <p:cNvSpPr txBox="1"/>
          <p:nvPr/>
        </p:nvSpPr>
        <p:spPr>
          <a:xfrm>
            <a:off x="6058426" y="1446386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80p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7D0B7-DAEA-4263-88F4-90FFCFA84AF1}"/>
              </a:ext>
            </a:extLst>
          </p:cNvPr>
          <p:cNvSpPr txBox="1"/>
          <p:nvPr/>
        </p:nvSpPr>
        <p:spPr>
          <a:xfrm>
            <a:off x="6058423" y="2571847"/>
            <a:ext cx="2024223" cy="100342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pounds and five pence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121BF-1997-4443-93F3-E2748B63F90D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31850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16F254-6E80-498C-BDC3-1E5266519016}"/>
              </a:ext>
            </a:extLst>
          </p:cNvPr>
          <p:cNvGraphicFramePr>
            <a:graphicFrameLocks noGrp="1"/>
          </p:cNvGraphicFramePr>
          <p:nvPr/>
        </p:nvGraphicFramePr>
        <p:xfrm>
          <a:off x="2952750" y="2535834"/>
          <a:ext cx="6096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174781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6180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89536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14026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01108800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55p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 and 85p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00282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76D56-99FF-4FE3-8044-9DB789FE4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53650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F70E13-72C3-46D0-A374-BA71E0CA4D4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Samuel has used coins to show the solution to this problem.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 coins hidden by the splat. What could they be?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2B9BB26-53C5-4086-AB7E-50B062D83AF9}"/>
              </a:ext>
            </a:extLst>
          </p:cNvPr>
          <p:cNvGraphicFramePr>
            <a:graphicFrameLocks noGrp="1"/>
          </p:cNvGraphicFramePr>
          <p:nvPr/>
        </p:nvGraphicFramePr>
        <p:xfrm>
          <a:off x="3105150" y="2688234"/>
          <a:ext cx="6096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174781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6180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89536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14026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01108800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55p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 and 85p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02823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6A637F-A0E3-4CC9-B588-EC4967954EDF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887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each number to the nearest 100 and match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to the number line.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A64BA-2953-496C-9741-5417B38FA55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149224"/>
          <a:ext cx="8229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8302876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5908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4903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2105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232287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8493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2263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0986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116322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338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CDB5533-C676-4849-8AC1-7D69A2AE8216}"/>
              </a:ext>
            </a:extLst>
          </p:cNvPr>
          <p:cNvSpPr txBox="1"/>
          <p:nvPr/>
        </p:nvSpPr>
        <p:spPr>
          <a:xfrm>
            <a:off x="2799616" y="265194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164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4F91AA-B1BC-4101-87BB-7CA7E070C15C}"/>
              </a:ext>
            </a:extLst>
          </p:cNvPr>
          <p:cNvSpPr txBox="1"/>
          <p:nvPr/>
        </p:nvSpPr>
        <p:spPr>
          <a:xfrm>
            <a:off x="4665583" y="268500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386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61116-A582-44A2-831A-AD71CFE3D25A}"/>
              </a:ext>
            </a:extLst>
          </p:cNvPr>
          <p:cNvSpPr txBox="1"/>
          <p:nvPr/>
        </p:nvSpPr>
        <p:spPr>
          <a:xfrm>
            <a:off x="5614163" y="367911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548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32EF4-AADC-4854-990D-819FB7A34396}"/>
              </a:ext>
            </a:extLst>
          </p:cNvPr>
          <p:cNvSpPr txBox="1"/>
          <p:nvPr/>
        </p:nvSpPr>
        <p:spPr>
          <a:xfrm>
            <a:off x="3759333" y="3686603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628AE-9BFA-475E-8C45-8F178790B711}"/>
              </a:ext>
            </a:extLst>
          </p:cNvPr>
          <p:cNvSpPr txBox="1"/>
          <p:nvPr/>
        </p:nvSpPr>
        <p:spPr>
          <a:xfrm>
            <a:off x="6500143" y="2707335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575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65F4A-109E-493C-BBEC-12BB95FE255A}"/>
              </a:ext>
            </a:extLst>
          </p:cNvPr>
          <p:cNvSpPr txBox="1"/>
          <p:nvPr/>
        </p:nvSpPr>
        <p:spPr>
          <a:xfrm>
            <a:off x="7480609" y="3686603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655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94A09-704F-4ED2-8996-A7DFC23A2484}"/>
              </a:ext>
            </a:extLst>
          </p:cNvPr>
          <p:cNvSpPr txBox="1"/>
          <p:nvPr/>
        </p:nvSpPr>
        <p:spPr>
          <a:xfrm>
            <a:off x="8355471" y="2680829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849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E929B0-C7FC-40E6-83C3-65CFA24A1460}"/>
              </a:ext>
            </a:extLst>
          </p:cNvPr>
          <p:cNvSpPr txBox="1"/>
          <p:nvPr/>
        </p:nvSpPr>
        <p:spPr>
          <a:xfrm>
            <a:off x="9290791" y="367911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851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5C430-1204-4532-8F80-4577CD8CDCDD}"/>
              </a:ext>
            </a:extLst>
          </p:cNvPr>
          <p:cNvSpPr txBox="1"/>
          <p:nvPr/>
        </p:nvSpPr>
        <p:spPr>
          <a:xfrm>
            <a:off x="1981200" y="367056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126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007C96-4026-48F2-8706-1F6B384B221E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99626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4D93AD-5257-4F7E-9B34-B781CEE6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77EA2D-34DF-49DE-9107-C0565BFD11D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Samuel has used coins to show the solution to this problem.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 coins hidden by the splat. What could they be?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40p can be made using the following coins: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EE625F-48B2-4C81-9EDE-A426F0B4C483}"/>
              </a:ext>
            </a:extLst>
          </p:cNvPr>
          <p:cNvGraphicFramePr>
            <a:graphicFrameLocks noGrp="1"/>
          </p:cNvGraphicFramePr>
          <p:nvPr/>
        </p:nvGraphicFramePr>
        <p:xfrm>
          <a:off x="2952750" y="2535834"/>
          <a:ext cx="6096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174781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6180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89536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14026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01108800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55p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 and 85p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0282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96CEA6-6978-4F8A-879F-1C47B2AB6658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81232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BA264-562C-4F09-BF5C-B9F952B7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60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F4F795-5C29-4A1A-BD00-4DDF5BEC632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a silver coin. Do you agree?  Explain your reasoning.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BDBB8-A23B-4EF0-AEB6-BF0E48742E7A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50044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BA264-562C-4F09-BF5C-B9F952B7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60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F4F795-5C29-4A1A-BD00-4DDF5BEC632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a silver coin. Do you agree?  Explain your reasoning.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agree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37339-1A45-4668-9FEE-D4D4D1ECE148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14913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BA264-562C-4F09-BF5C-B9F952B7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60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F4F795-5C29-4A1A-BD00-4DDF5BEC632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a silver coin. Do you agree?  Explain your reasoning.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agree because the total is £11 and 30p so he has lost a 5p coin.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F49A0-1B76-4242-B2BC-D35FFACB2BC6}"/>
              </a:ext>
            </a:extLst>
          </p:cNvPr>
          <p:cNvSpPr txBox="1"/>
          <p:nvPr/>
        </p:nvSpPr>
        <p:spPr>
          <a:xfrm>
            <a:off x="9922924" y="5972176"/>
            <a:ext cx="39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086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whole pounds does the given amount come in between?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 amount to the nearest pound.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82017-FC22-441D-B828-3EFFC003056B}"/>
              </a:ext>
            </a:extLst>
          </p:cNvPr>
          <p:cNvGrpSpPr/>
          <p:nvPr/>
        </p:nvGrpSpPr>
        <p:grpSpPr>
          <a:xfrm>
            <a:off x="2436632" y="2849207"/>
            <a:ext cx="7318739" cy="979312"/>
            <a:chOff x="912631" y="2849207"/>
            <a:chExt cx="7318739" cy="97931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885F2B5-7DF4-4A1C-A1C1-803F6E71475F}"/>
                </a:ext>
              </a:extLst>
            </p:cNvPr>
            <p:cNvSpPr/>
            <p:nvPr/>
          </p:nvSpPr>
          <p:spPr>
            <a:xfrm>
              <a:off x="912631" y="2849208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6CEE35E-F95B-4A52-B59E-DCDDB24EC86D}"/>
                </a:ext>
              </a:extLst>
            </p:cNvPr>
            <p:cNvSpPr/>
            <p:nvPr/>
          </p:nvSpPr>
          <p:spPr>
            <a:xfrm>
              <a:off x="6692226" y="2849207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C15CFE-2CEE-4FC1-B4E4-FCCFE0F1CEF5}"/>
              </a:ext>
            </a:extLst>
          </p:cNvPr>
          <p:cNvGrpSpPr/>
          <p:nvPr/>
        </p:nvGrpSpPr>
        <p:grpSpPr>
          <a:xfrm>
            <a:off x="2847108" y="1488834"/>
            <a:ext cx="6497787" cy="1295972"/>
            <a:chOff x="1675216" y="1488834"/>
            <a:chExt cx="6497787" cy="12959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B34D2D-402E-4B07-8A2E-22C3DF75F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5216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851BC44-A744-4B5D-BF77-C17CE84C7310}"/>
                </a:ext>
              </a:extLst>
            </p:cNvPr>
            <p:cNvCxnSpPr>
              <a:cxnSpLocks/>
            </p:cNvCxnSpPr>
            <p:nvPr/>
          </p:nvCxnSpPr>
          <p:spPr>
            <a:xfrm>
              <a:off x="6638485" y="1930397"/>
              <a:ext cx="0" cy="5124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A3FD46-AF70-4F4B-8A7A-A726257A6495}"/>
                </a:ext>
              </a:extLst>
            </p:cNvPr>
            <p:cNvSpPr txBox="1"/>
            <p:nvPr/>
          </p:nvSpPr>
          <p:spPr>
            <a:xfrm>
              <a:off x="5998756" y="1488834"/>
              <a:ext cx="1871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>
                  <a:latin typeface="Century Gothic" panose="020B0502020202020204" pitchFamily="34" charset="0"/>
                </a:rPr>
                <a:t>£7.82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611FCB-08AD-4CCA-A0B5-99AC51221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3003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1B98F0-34B8-4A23-90A2-95D1A1A31B34}"/>
                </a:ext>
              </a:extLst>
            </p:cNvPr>
            <p:cNvCxnSpPr/>
            <p:nvPr/>
          </p:nvCxnSpPr>
          <p:spPr>
            <a:xfrm>
              <a:off x="1682203" y="2464630"/>
              <a:ext cx="6490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DD3EDD6-DAB3-4084-99A5-DBA3BDD504C6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9765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whole pounds does the given amount come in between?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 amount to the nearest pound.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£8.00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A50968-FC28-4564-809B-8E045ECE74D4}"/>
              </a:ext>
            </a:extLst>
          </p:cNvPr>
          <p:cNvGrpSpPr/>
          <p:nvPr/>
        </p:nvGrpSpPr>
        <p:grpSpPr>
          <a:xfrm>
            <a:off x="2436632" y="2849207"/>
            <a:ext cx="7318739" cy="979312"/>
            <a:chOff x="912631" y="2849207"/>
            <a:chExt cx="7318739" cy="9793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003EA-B4CA-416A-971F-494843B74DF8}"/>
                </a:ext>
              </a:extLst>
            </p:cNvPr>
            <p:cNvSpPr/>
            <p:nvPr/>
          </p:nvSpPr>
          <p:spPr>
            <a:xfrm>
              <a:off x="912631" y="2849208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£7.00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3E01DED-E6C1-4D37-B75C-7F57C628C644}"/>
                </a:ext>
              </a:extLst>
            </p:cNvPr>
            <p:cNvSpPr/>
            <p:nvPr/>
          </p:nvSpPr>
          <p:spPr>
            <a:xfrm>
              <a:off x="6692226" y="2849207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£8.00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BBF83D-2C90-40EA-9DCC-274E6D8EC72E}"/>
              </a:ext>
            </a:extLst>
          </p:cNvPr>
          <p:cNvGrpSpPr/>
          <p:nvPr/>
        </p:nvGrpSpPr>
        <p:grpSpPr>
          <a:xfrm>
            <a:off x="2847108" y="1488834"/>
            <a:ext cx="6497787" cy="1295972"/>
            <a:chOff x="1675216" y="1488834"/>
            <a:chExt cx="6497787" cy="12959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E9E045-CF5D-4DF6-A69B-3B5C20DE9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5216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882F271-83B9-4B4C-84CE-0B7DF3BD8E0F}"/>
                </a:ext>
              </a:extLst>
            </p:cNvPr>
            <p:cNvCxnSpPr>
              <a:cxnSpLocks/>
            </p:cNvCxnSpPr>
            <p:nvPr/>
          </p:nvCxnSpPr>
          <p:spPr>
            <a:xfrm>
              <a:off x="6638485" y="1930397"/>
              <a:ext cx="0" cy="5124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3AEAAE-5026-42C4-ABCD-90474EB40069}"/>
                </a:ext>
              </a:extLst>
            </p:cNvPr>
            <p:cNvSpPr txBox="1"/>
            <p:nvPr/>
          </p:nvSpPr>
          <p:spPr>
            <a:xfrm>
              <a:off x="5998756" y="1488834"/>
              <a:ext cx="1871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>
                  <a:latin typeface="Century Gothic" panose="020B0502020202020204" pitchFamily="34" charset="0"/>
                </a:rPr>
                <a:t>£7.82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E79F76-45EA-4BB7-9064-9C5DB3533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3003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69377D-95C2-4B84-A8F9-66E638B73913}"/>
                </a:ext>
              </a:extLst>
            </p:cNvPr>
            <p:cNvCxnSpPr/>
            <p:nvPr/>
          </p:nvCxnSpPr>
          <p:spPr>
            <a:xfrm>
              <a:off x="1682203" y="2464630"/>
              <a:ext cx="6490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372F76-4231-4C61-A4F3-FA0E4C6983B9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9193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amounts to the letters on the number line.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3C01FF6-D931-491E-9B4D-D58DD2629886}"/>
              </a:ext>
            </a:extLst>
          </p:cNvPr>
          <p:cNvGraphicFramePr>
            <a:graphicFrameLocks noGrp="1"/>
          </p:cNvGraphicFramePr>
          <p:nvPr/>
        </p:nvGraphicFramePr>
        <p:xfrm>
          <a:off x="4669434" y="3731491"/>
          <a:ext cx="2853135" cy="2228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823">
                  <a:extLst>
                    <a:ext uri="{9D8B030D-6E8A-4147-A177-3AD203B41FA5}">
                      <a16:colId xmlns:a16="http://schemas.microsoft.com/office/drawing/2014/main" val="1690114063"/>
                    </a:ext>
                  </a:extLst>
                </a:gridCol>
                <a:gridCol w="873312">
                  <a:extLst>
                    <a:ext uri="{9D8B030D-6E8A-4147-A177-3AD203B41FA5}">
                      <a16:colId xmlns:a16="http://schemas.microsoft.com/office/drawing/2014/main" val="2455415605"/>
                    </a:ext>
                  </a:extLst>
                </a:gridCol>
              </a:tblGrid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£5.95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883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559p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4360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£5.05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348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0A073CD-1D6F-4165-BD4C-5B7B4E8C52C6}"/>
              </a:ext>
            </a:extLst>
          </p:cNvPr>
          <p:cNvGraphicFramePr>
            <a:graphicFrameLocks noGrp="1"/>
          </p:cNvGraphicFramePr>
          <p:nvPr/>
        </p:nvGraphicFramePr>
        <p:xfrm>
          <a:off x="2444283" y="2261164"/>
          <a:ext cx="7303220" cy="106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22">
                  <a:extLst>
                    <a:ext uri="{9D8B030D-6E8A-4147-A177-3AD203B41FA5}">
                      <a16:colId xmlns:a16="http://schemas.microsoft.com/office/drawing/2014/main" val="330817385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3268210687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9049606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12197501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4237324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30194261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01151579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81847360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293692449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599417620"/>
                    </a:ext>
                  </a:extLst>
                </a:gridCol>
              </a:tblGrid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551345"/>
                  </a:ext>
                </a:extLst>
              </a:tr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24709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3B91378-6C67-4604-B160-89981645A682}"/>
              </a:ext>
            </a:extLst>
          </p:cNvPr>
          <p:cNvSpPr txBox="1"/>
          <p:nvPr/>
        </p:nvSpPr>
        <p:spPr>
          <a:xfrm>
            <a:off x="2147270" y="3325676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607D9-378B-45A3-B156-2B675A630A0C}"/>
              </a:ext>
            </a:extLst>
          </p:cNvPr>
          <p:cNvSpPr txBox="1"/>
          <p:nvPr/>
        </p:nvSpPr>
        <p:spPr>
          <a:xfrm>
            <a:off x="9427239" y="3280495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CFEB70-9E45-4797-BD37-9CFCAE65C4E6}"/>
              </a:ext>
            </a:extLst>
          </p:cNvPr>
          <p:cNvSpPr txBox="1"/>
          <p:nvPr/>
        </p:nvSpPr>
        <p:spPr>
          <a:xfrm>
            <a:off x="2592066" y="1581000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A3D338-78EC-4ED3-8AF0-9CC787006F03}"/>
              </a:ext>
            </a:extLst>
          </p:cNvPr>
          <p:cNvCxnSpPr>
            <a:cxnSpLocks/>
          </p:cNvCxnSpPr>
          <p:nvPr/>
        </p:nvCxnSpPr>
        <p:spPr>
          <a:xfrm>
            <a:off x="2803982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AB5FD6-2CA2-4FE8-8277-7FB58237FF50}"/>
              </a:ext>
            </a:extLst>
          </p:cNvPr>
          <p:cNvSpPr txBox="1"/>
          <p:nvPr/>
        </p:nvSpPr>
        <p:spPr>
          <a:xfrm>
            <a:off x="9169510" y="1553291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E67F6E-BC87-48B5-936F-C6066820E649}"/>
              </a:ext>
            </a:extLst>
          </p:cNvPr>
          <p:cNvCxnSpPr>
            <a:cxnSpLocks/>
          </p:cNvCxnSpPr>
          <p:nvPr/>
        </p:nvCxnSpPr>
        <p:spPr>
          <a:xfrm>
            <a:off x="9388018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BB4228-8533-44F0-882D-A05A3A7EE931}"/>
              </a:ext>
            </a:extLst>
          </p:cNvPr>
          <p:cNvSpPr txBox="1"/>
          <p:nvPr/>
        </p:nvSpPr>
        <p:spPr>
          <a:xfrm>
            <a:off x="6508247" y="1571764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1FC8E0-8314-44BD-877E-005A067272B8}"/>
              </a:ext>
            </a:extLst>
          </p:cNvPr>
          <p:cNvCxnSpPr>
            <a:cxnSpLocks/>
          </p:cNvCxnSpPr>
          <p:nvPr/>
        </p:nvCxnSpPr>
        <p:spPr>
          <a:xfrm>
            <a:off x="6703896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5D02D6-BE03-49EA-A0DA-3E32FDB11734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295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amounts to the letters on the number line.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3C01FF6-D931-491E-9B4D-D58DD2629886}"/>
              </a:ext>
            </a:extLst>
          </p:cNvPr>
          <p:cNvGraphicFramePr>
            <a:graphicFrameLocks noGrp="1"/>
          </p:cNvGraphicFramePr>
          <p:nvPr/>
        </p:nvGraphicFramePr>
        <p:xfrm>
          <a:off x="4669434" y="3731491"/>
          <a:ext cx="2853135" cy="2228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823">
                  <a:extLst>
                    <a:ext uri="{9D8B030D-6E8A-4147-A177-3AD203B41FA5}">
                      <a16:colId xmlns:a16="http://schemas.microsoft.com/office/drawing/2014/main" val="1690114063"/>
                    </a:ext>
                  </a:extLst>
                </a:gridCol>
                <a:gridCol w="873312">
                  <a:extLst>
                    <a:ext uri="{9D8B030D-6E8A-4147-A177-3AD203B41FA5}">
                      <a16:colId xmlns:a16="http://schemas.microsoft.com/office/drawing/2014/main" val="2455415605"/>
                    </a:ext>
                  </a:extLst>
                </a:gridCol>
              </a:tblGrid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£5.95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883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559p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4360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£5.05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348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0A073CD-1D6F-4165-BD4C-5B7B4E8C52C6}"/>
              </a:ext>
            </a:extLst>
          </p:cNvPr>
          <p:cNvGraphicFramePr>
            <a:graphicFrameLocks noGrp="1"/>
          </p:cNvGraphicFramePr>
          <p:nvPr/>
        </p:nvGraphicFramePr>
        <p:xfrm>
          <a:off x="2444390" y="2261164"/>
          <a:ext cx="7303220" cy="106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22">
                  <a:extLst>
                    <a:ext uri="{9D8B030D-6E8A-4147-A177-3AD203B41FA5}">
                      <a16:colId xmlns:a16="http://schemas.microsoft.com/office/drawing/2014/main" val="330817385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3268210687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9049606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12197501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4237324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30194261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01151579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81847360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293692449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599417620"/>
                    </a:ext>
                  </a:extLst>
                </a:gridCol>
              </a:tblGrid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551345"/>
                  </a:ext>
                </a:extLst>
              </a:tr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24709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3B91378-6C67-4604-B160-89981645A682}"/>
              </a:ext>
            </a:extLst>
          </p:cNvPr>
          <p:cNvSpPr txBox="1"/>
          <p:nvPr/>
        </p:nvSpPr>
        <p:spPr>
          <a:xfrm>
            <a:off x="2147270" y="3325676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607D9-378B-45A3-B156-2B675A630A0C}"/>
              </a:ext>
            </a:extLst>
          </p:cNvPr>
          <p:cNvSpPr txBox="1"/>
          <p:nvPr/>
        </p:nvSpPr>
        <p:spPr>
          <a:xfrm>
            <a:off x="9427239" y="3280495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CFEB70-9E45-4797-BD37-9CFCAE65C4E6}"/>
              </a:ext>
            </a:extLst>
          </p:cNvPr>
          <p:cNvSpPr txBox="1"/>
          <p:nvPr/>
        </p:nvSpPr>
        <p:spPr>
          <a:xfrm>
            <a:off x="2592066" y="1581000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A3D338-78EC-4ED3-8AF0-9CC787006F03}"/>
              </a:ext>
            </a:extLst>
          </p:cNvPr>
          <p:cNvCxnSpPr>
            <a:cxnSpLocks/>
          </p:cNvCxnSpPr>
          <p:nvPr/>
        </p:nvCxnSpPr>
        <p:spPr>
          <a:xfrm>
            <a:off x="2803982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AB5FD6-2CA2-4FE8-8277-7FB58237FF50}"/>
              </a:ext>
            </a:extLst>
          </p:cNvPr>
          <p:cNvSpPr txBox="1"/>
          <p:nvPr/>
        </p:nvSpPr>
        <p:spPr>
          <a:xfrm>
            <a:off x="9169510" y="1553291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E67F6E-BC87-48B5-936F-C6066820E649}"/>
              </a:ext>
            </a:extLst>
          </p:cNvPr>
          <p:cNvCxnSpPr>
            <a:cxnSpLocks/>
          </p:cNvCxnSpPr>
          <p:nvPr/>
        </p:nvCxnSpPr>
        <p:spPr>
          <a:xfrm>
            <a:off x="9388018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BB4228-8533-44F0-882D-A05A3A7EE931}"/>
              </a:ext>
            </a:extLst>
          </p:cNvPr>
          <p:cNvSpPr txBox="1"/>
          <p:nvPr/>
        </p:nvSpPr>
        <p:spPr>
          <a:xfrm>
            <a:off x="6508247" y="1571764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1FC8E0-8314-44BD-877E-005A067272B8}"/>
              </a:ext>
            </a:extLst>
          </p:cNvPr>
          <p:cNvCxnSpPr>
            <a:cxnSpLocks/>
          </p:cNvCxnSpPr>
          <p:nvPr/>
        </p:nvCxnSpPr>
        <p:spPr>
          <a:xfrm>
            <a:off x="6703896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BAA3E7-D5B2-4A1F-BC93-BF2DDCD40BF1}"/>
              </a:ext>
            </a:extLst>
          </p:cNvPr>
          <p:cNvSpPr txBox="1"/>
          <p:nvPr/>
        </p:nvSpPr>
        <p:spPr>
          <a:xfrm>
            <a:off x="9996818" y="605817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990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2B0A9B-8605-4E4B-8EFC-1A8243A1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639BFF-8030-47DB-91F4-E9F6545B88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items to the rounded totals.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436A24B-D758-4C95-8E3A-1EB5D7190F67}"/>
              </a:ext>
            </a:extLst>
          </p:cNvPr>
          <p:cNvGraphicFramePr>
            <a:graphicFrameLocks noGrp="1"/>
          </p:cNvGraphicFramePr>
          <p:nvPr/>
        </p:nvGraphicFramePr>
        <p:xfrm>
          <a:off x="8045104" y="2357200"/>
          <a:ext cx="1643118" cy="262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118">
                  <a:extLst>
                    <a:ext uri="{9D8B030D-6E8A-4147-A177-3AD203B41FA5}">
                      <a16:colId xmlns:a16="http://schemas.microsoft.com/office/drawing/2014/main" val="290851116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10874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364266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£7.00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01562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7634019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£9.00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3876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421A3BC-F7BD-4DBA-A583-5CF90E228BAC}"/>
              </a:ext>
            </a:extLst>
          </p:cNvPr>
          <p:cNvGraphicFramePr>
            <a:graphicFrameLocks noGrp="1"/>
          </p:cNvGraphicFramePr>
          <p:nvPr/>
        </p:nvGraphicFramePr>
        <p:xfrm>
          <a:off x="2514043" y="1677234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468p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£1.67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390C85-1EC8-4A59-8BF7-F27BE046432C}"/>
              </a:ext>
            </a:extLst>
          </p:cNvPr>
          <p:cNvGraphicFramePr>
            <a:graphicFrameLocks noGrp="1"/>
          </p:cNvGraphicFramePr>
          <p:nvPr/>
        </p:nvGraphicFramePr>
        <p:xfrm>
          <a:off x="2514043" y="3056619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225p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£6.89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4A434F9-6FA7-4D28-BFF9-342CE7F63B5C}"/>
              </a:ext>
            </a:extLst>
          </p:cNvPr>
          <p:cNvGraphicFramePr>
            <a:graphicFrameLocks noGrp="1"/>
          </p:cNvGraphicFramePr>
          <p:nvPr/>
        </p:nvGraphicFramePr>
        <p:xfrm>
          <a:off x="2502344" y="4457010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£3.44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72p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BF18799-F103-48CC-AA2B-FB399E3C8320}"/>
              </a:ext>
            </a:extLst>
          </p:cNvPr>
          <p:cNvSpPr txBox="1"/>
          <p:nvPr/>
        </p:nvSpPr>
        <p:spPr>
          <a:xfrm>
            <a:off x="9996818" y="601334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7259995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1381</Words>
  <Application>Microsoft Office PowerPoint</Application>
  <PresentationFormat>Widescreen</PresentationFormat>
  <Paragraphs>706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Century Gothic</vt:lpstr>
      <vt:lpstr>SassoonCRInfantMedium</vt:lpstr>
      <vt:lpstr>Trebuchet MS</vt:lpstr>
      <vt:lpstr>Wingdings 3</vt:lpstr>
      <vt:lpstr>Facet</vt:lpstr>
      <vt:lpstr>Tuesday 5th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Wednesday 6th May 2020  Lo: Year 3/4: I can use rounding to estimate money  using reasoning and problem – 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7th May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Friday 8th May 2020 Year 3: I can add money using reasoning and problem-solving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28th April 2020</dc:title>
  <dc:creator>Zainab Ali</dc:creator>
  <cp:lastModifiedBy>Zainab Ali</cp:lastModifiedBy>
  <cp:revision>9</cp:revision>
  <dcterms:created xsi:type="dcterms:W3CDTF">2020-04-22T08:40:56Z</dcterms:created>
  <dcterms:modified xsi:type="dcterms:W3CDTF">2020-04-27T10:18:55Z</dcterms:modified>
</cp:coreProperties>
</file>